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645" r:id="rId2"/>
    <p:sldId id="646" r:id="rId3"/>
    <p:sldId id="647" r:id="rId4"/>
    <p:sldId id="648" r:id="rId5"/>
    <p:sldId id="661" r:id="rId6"/>
    <p:sldId id="649" r:id="rId7"/>
    <p:sldId id="650" r:id="rId8"/>
    <p:sldId id="651" r:id="rId9"/>
    <p:sldId id="652" r:id="rId10"/>
    <p:sldId id="653" r:id="rId11"/>
    <p:sldId id="654" r:id="rId12"/>
    <p:sldId id="655" r:id="rId13"/>
    <p:sldId id="656" r:id="rId14"/>
    <p:sldId id="657" r:id="rId15"/>
    <p:sldId id="658" r:id="rId16"/>
    <p:sldId id="659" r:id="rId17"/>
    <p:sldId id="660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1" autoAdjust="0"/>
    <p:restoredTop sz="91470" autoAdjust="0"/>
  </p:normalViewPr>
  <p:slideViewPr>
    <p:cSldViewPr>
      <p:cViewPr>
        <p:scale>
          <a:sx n="86" d="100"/>
          <a:sy n="86" d="100"/>
        </p:scale>
        <p:origin x="90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26FBB-552D-4DD0-AB0D-D64CE9B106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73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October 15,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2016. 10. 15.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Terminology</a:t>
            </a:r>
            <a:endParaRPr lang="en-US" altLang="ko-KR" sz="4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/>
              <a:t>Sungjoon Choi</a:t>
            </a:r>
          </a:p>
          <a:p>
            <a:pPr algn="ctr"/>
            <a:r>
              <a:rPr lang="en-US" altLang="ko-KR" sz="2000" b="1" dirty="0" smtClean="0"/>
              <a:t>(sungjoon.choi@cpslab.snu.ac.kr)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38" y="1124744"/>
            <a:ext cx="4424892" cy="2676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kumimoji="1" lang="en-US" altLang="ko-KR" sz="20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1196752"/>
                <a:ext cx="245932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2475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W: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sz="20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ko-KR" sz="20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15" y="1692041"/>
                <a:ext cx="2110899" cy="1160895"/>
              </a:xfrm>
              <a:prstGeom prst="rect">
                <a:avLst/>
              </a:prstGeom>
              <a:blipFill rotWithShape="0">
                <a:blip r:embed="rId4"/>
                <a:stretch>
                  <a:fillRect l="-2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13072" y="2996952"/>
                <a:ext cx="19062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 smtClean="0">
                    <a:latin typeface="+mn-ea"/>
                  </a:rPr>
                  <a:t>Bias: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20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ko-KR" sz="2000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ko-KR" altLang="en-US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072" y="2996952"/>
                <a:ext cx="1906291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195" t="-923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1288375" y="3933056"/>
            <a:ext cx="552844" cy="1728192"/>
            <a:chOff x="899592" y="4221088"/>
            <a:chExt cx="792088" cy="2476068"/>
          </a:xfrm>
        </p:grpSpPr>
        <p:sp>
          <p:nvSpPr>
            <p:cNvPr id="10" name="직사각형 9"/>
            <p:cNvSpPr/>
            <p:nvPr/>
          </p:nvSpPr>
          <p:spPr>
            <a:xfrm>
              <a:off x="899592" y="4221088"/>
              <a:ext cx="792088" cy="2476068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1014278" y="442841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014278" y="51948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014278" y="5961341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39887" y="3933056"/>
            <a:ext cx="552844" cy="1728192"/>
            <a:chOff x="3923928" y="4221088"/>
            <a:chExt cx="792088" cy="2476068"/>
          </a:xfrm>
        </p:grpSpPr>
        <p:sp>
          <p:nvSpPr>
            <p:cNvPr id="15" name="직사각형 14"/>
            <p:cNvSpPr/>
            <p:nvPr/>
          </p:nvSpPr>
          <p:spPr>
            <a:xfrm>
              <a:off x="3923928" y="4221088"/>
              <a:ext cx="792088" cy="2476068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046158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4046158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046158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91399" y="3933056"/>
            <a:ext cx="552844" cy="1728192"/>
            <a:chOff x="6802616" y="4221088"/>
            <a:chExt cx="792088" cy="2476068"/>
          </a:xfrm>
        </p:grpSpPr>
        <p:sp>
          <p:nvSpPr>
            <p:cNvPr id="20" name="직사각형 19"/>
            <p:cNvSpPr/>
            <p:nvPr/>
          </p:nvSpPr>
          <p:spPr>
            <a:xfrm>
              <a:off x="6802616" y="4221088"/>
              <a:ext cx="792088" cy="2476068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924846" y="43977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924846" y="51642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924846" y="59306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38" y="5758462"/>
                <a:ext cx="24126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17" y="5758462"/>
                <a:ext cx="21449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800" b="0" i="1" smtClean="0">
                                    <a:latin typeface="Cambria Math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8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45" y="5745887"/>
                <a:ext cx="1877245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7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(Neural) Network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42794"/>
            <a:ext cx="3542494" cy="24263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97" y="2443301"/>
            <a:ext cx="4945501" cy="242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오른쪽 화살표[R] 33"/>
          <p:cNvSpPr/>
          <p:nvPr/>
        </p:nvSpPr>
        <p:spPr>
          <a:xfrm>
            <a:off x="35496" y="2831841"/>
            <a:ext cx="9108504" cy="1770382"/>
          </a:xfrm>
          <a:prstGeom prst="rightArrow">
            <a:avLst>
              <a:gd name="adj1" fmla="val 50000"/>
              <a:gd name="adj2" fmla="val 55534"/>
            </a:avLst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Artificial Neural Network</a:t>
            </a:r>
            <a:endParaRPr kumimoji="1"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03789" y="1412776"/>
            <a:ext cx="792088" cy="4680520"/>
            <a:chOff x="503789" y="1412776"/>
            <a:chExt cx="792088" cy="4680520"/>
          </a:xfrm>
        </p:grpSpPr>
        <p:sp>
          <p:nvSpPr>
            <p:cNvPr id="3" name="직사각형 2"/>
            <p:cNvSpPr/>
            <p:nvPr/>
          </p:nvSpPr>
          <p:spPr>
            <a:xfrm>
              <a:off x="503789" y="1412776"/>
              <a:ext cx="792088" cy="468052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11801" y="155679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611801" y="227687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1801" y="299695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835696" y="1846040"/>
            <a:ext cx="792088" cy="3815207"/>
            <a:chOff x="1871941" y="1846040"/>
            <a:chExt cx="792088" cy="3815207"/>
          </a:xfrm>
        </p:grpSpPr>
        <p:sp>
          <p:nvSpPr>
            <p:cNvPr id="11" name="직사각형 10"/>
            <p:cNvSpPr/>
            <p:nvPr/>
          </p:nvSpPr>
          <p:spPr>
            <a:xfrm>
              <a:off x="1871941" y="1846040"/>
              <a:ext cx="792088" cy="3815207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979953" y="199005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979953" y="271013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979953" y="34302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5496" y="6232248"/>
            <a:ext cx="2127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Input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95979" y="6232248"/>
            <a:ext cx="243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Output Layer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6232248"/>
            <a:ext cx="2622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Hidden Layers</a:t>
            </a:r>
            <a:endParaRPr kumimoji="1" lang="ko-KR" altLang="en-US" sz="2800" b="1" dirty="0" smtClean="0">
              <a:latin typeface="+mn-ea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131840" y="2134071"/>
            <a:ext cx="792088" cy="3239146"/>
            <a:chOff x="3240093" y="2134071"/>
            <a:chExt cx="792088" cy="3239146"/>
          </a:xfrm>
        </p:grpSpPr>
        <p:sp>
          <p:nvSpPr>
            <p:cNvPr id="16" name="직사각형 15"/>
            <p:cNvSpPr/>
            <p:nvPr/>
          </p:nvSpPr>
          <p:spPr>
            <a:xfrm>
              <a:off x="3240093" y="2134071"/>
              <a:ext cx="792088" cy="323914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348105" y="227048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348105" y="299056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3348105" y="3710642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99992" y="2134071"/>
            <a:ext cx="792088" cy="3239146"/>
            <a:chOff x="4608245" y="2134071"/>
            <a:chExt cx="792088" cy="3239146"/>
          </a:xfrm>
        </p:grpSpPr>
        <p:sp>
          <p:nvSpPr>
            <p:cNvPr id="17" name="직사각형 16"/>
            <p:cNvSpPr/>
            <p:nvPr/>
          </p:nvSpPr>
          <p:spPr>
            <a:xfrm>
              <a:off x="4608245" y="2134071"/>
              <a:ext cx="792088" cy="323914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4716257" y="228224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716257" y="300232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4716257" y="372240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796136" y="2132856"/>
            <a:ext cx="792088" cy="3239146"/>
            <a:chOff x="5976397" y="2132856"/>
            <a:chExt cx="792088" cy="3239146"/>
          </a:xfrm>
        </p:grpSpPr>
        <p:sp>
          <p:nvSpPr>
            <p:cNvPr id="18" name="직사각형 17"/>
            <p:cNvSpPr/>
            <p:nvPr/>
          </p:nvSpPr>
          <p:spPr>
            <a:xfrm>
              <a:off x="5976397" y="2132856"/>
              <a:ext cx="792088" cy="3239146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098627" y="225577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098627" y="297585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6098627" y="3695936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092280" y="2566121"/>
            <a:ext cx="792088" cy="2372616"/>
            <a:chOff x="7353475" y="2566121"/>
            <a:chExt cx="792088" cy="2372616"/>
          </a:xfrm>
        </p:grpSpPr>
        <p:sp>
          <p:nvSpPr>
            <p:cNvPr id="19" name="직사각형 18"/>
            <p:cNvSpPr/>
            <p:nvPr/>
          </p:nvSpPr>
          <p:spPr>
            <a:xfrm>
              <a:off x="7353475" y="2566121"/>
              <a:ext cx="792088" cy="237261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7461487" y="274431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7461487" y="346439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7461487" y="4184477"/>
              <a:ext cx="576064" cy="57606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0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Multi-Layer Perceptron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80" y="1772816"/>
            <a:ext cx="662644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Activation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28800"/>
            <a:ext cx="5904656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/ Batch size / Iteration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77281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epoch</a:t>
            </a:r>
            <a:r>
              <a:rPr kumimoji="1" lang="en-US" altLang="ko-KR" sz="2800" dirty="0" smtClean="0">
                <a:latin typeface="+mn-ea"/>
              </a:rPr>
              <a:t>: one forward and backward pass of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all</a:t>
            </a:r>
            <a:r>
              <a:rPr kumimoji="1" lang="en-US" altLang="ko-KR" sz="2800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training data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9330" y="2852936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 smtClean="0">
                <a:latin typeface="+mn-ea"/>
              </a:rPr>
              <a:t>Batch size</a:t>
            </a:r>
            <a:r>
              <a:rPr kumimoji="1" lang="en-US" altLang="ko-KR" sz="2800" dirty="0" smtClean="0">
                <a:latin typeface="+mn-ea"/>
              </a:rPr>
              <a:t>: the number of training examples in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one forward and backward pass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933056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One </a:t>
            </a:r>
            <a:r>
              <a:rPr kumimoji="1" lang="en-US" altLang="ko-KR" sz="2800" b="1" dirty="0" smtClean="0">
                <a:latin typeface="+mn-ea"/>
              </a:rPr>
              <a:t>iteration</a:t>
            </a:r>
            <a:r>
              <a:rPr kumimoji="1" lang="en-US" altLang="ko-KR" sz="2800" dirty="0" smtClean="0">
                <a:latin typeface="+mn-ea"/>
              </a:rPr>
              <a:t>: number of passes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86916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If we have 55,000 training data, and the batch size is 1,000. Then, we need 55 iterations to complete 1 epoch. </a:t>
            </a:r>
            <a:endParaRPr kumimoji="1" lang="ko-KR" altLang="en-US" sz="2800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54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Cost function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0223" y="1811759"/>
            <a:ext cx="8063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This is just a function that we want to minimize.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223" y="2819871"/>
            <a:ext cx="806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There is </a:t>
            </a:r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no guarantee</a:t>
            </a:r>
            <a:r>
              <a:rPr kumimoji="1" lang="en-US" altLang="ko-KR" sz="2800" dirty="0" smtClean="0">
                <a:latin typeface="+mn-ea"/>
              </a:rPr>
              <a:t> that it will bring us to the best solution! 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0223" y="4273932"/>
            <a:ext cx="806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It should be </a:t>
            </a:r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differentiable</a:t>
            </a:r>
            <a:r>
              <a:rPr kumimoji="1" lang="en-US" altLang="ko-KR" sz="2800" dirty="0" smtClean="0">
                <a:latin typeface="+mn-ea"/>
              </a:rPr>
              <a:t>! 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0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MNIST </a:t>
            </a:r>
            <a:r>
              <a:rPr kumimoji="1" lang="en-US" altLang="ko-KR" sz="1800" dirty="0" smtClean="0"/>
              <a:t>(Mixed National Institute of Standards and Technology)</a:t>
            </a:r>
            <a:endParaRPr kumimoji="1"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26" y="1448898"/>
            <a:ext cx="6549348" cy="4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95200" y="254688"/>
            <a:ext cx="8575200" cy="654032"/>
          </a:xfrm>
        </p:spPr>
        <p:txBody>
          <a:bodyPr/>
          <a:lstStyle/>
          <a:p>
            <a:r>
              <a:rPr kumimoji="1" lang="en-US" altLang="ko-KR" dirty="0" smtClean="0"/>
              <a:t>Terminologies are Important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412776"/>
            <a:ext cx="6379808" cy="46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4293300" cy="3244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50" y="1376450"/>
            <a:ext cx="4220644" cy="33798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55" y="2621908"/>
            <a:ext cx="3356548" cy="33565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057" y="2992022"/>
            <a:ext cx="5486080" cy="329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Output / Class / Label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2563"/>
            <a:ext cx="2448272" cy="16956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552563"/>
            <a:ext cx="1695655" cy="16956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552563"/>
            <a:ext cx="2548115" cy="16956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552563"/>
            <a:ext cx="1440160" cy="1695655"/>
          </a:xfrm>
          <a:prstGeom prst="rect">
            <a:avLst/>
          </a:prstGeom>
        </p:spPr>
      </p:pic>
      <p:sp>
        <p:nvSpPr>
          <p:cNvPr id="22" name="아래쪽 화살표[D] 21"/>
          <p:cNvSpPr/>
          <p:nvPr/>
        </p:nvSpPr>
        <p:spPr>
          <a:xfrm>
            <a:off x="1081436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3" name="아래쪽 화살표[D] 22"/>
          <p:cNvSpPr/>
          <p:nvPr/>
        </p:nvSpPr>
        <p:spPr>
          <a:xfrm>
            <a:off x="5463471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4" name="아래쪽 화살표[D] 23"/>
          <p:cNvSpPr/>
          <p:nvPr/>
        </p:nvSpPr>
        <p:spPr>
          <a:xfrm>
            <a:off x="3151575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5" name="아래쪽 화살표[D] 24"/>
          <p:cNvSpPr/>
          <p:nvPr/>
        </p:nvSpPr>
        <p:spPr>
          <a:xfrm>
            <a:off x="7739844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779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9222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91118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7491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86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One-hot coding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52563"/>
            <a:ext cx="2448272" cy="16956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552563"/>
            <a:ext cx="1695655" cy="16956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50" y="1552563"/>
            <a:ext cx="2548115" cy="1695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6458" r="26715"/>
          <a:stretch/>
        </p:blipFill>
        <p:spPr>
          <a:xfrm>
            <a:off x="7343800" y="1552563"/>
            <a:ext cx="1440160" cy="1695655"/>
          </a:xfrm>
          <a:prstGeom prst="rect">
            <a:avLst/>
          </a:prstGeom>
        </p:spPr>
      </p:pic>
      <p:sp>
        <p:nvSpPr>
          <p:cNvPr id="9" name="아래쪽 화살표[D] 8"/>
          <p:cNvSpPr/>
          <p:nvPr/>
        </p:nvSpPr>
        <p:spPr>
          <a:xfrm>
            <a:off x="1081436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5463471" y="3784811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아래쪽 화살표[D] 10"/>
          <p:cNvSpPr/>
          <p:nvPr/>
        </p:nvSpPr>
        <p:spPr>
          <a:xfrm>
            <a:off x="3151575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아래쪽 화살표[D] 11"/>
          <p:cNvSpPr/>
          <p:nvPr/>
        </p:nvSpPr>
        <p:spPr>
          <a:xfrm>
            <a:off x="7739844" y="3781870"/>
            <a:ext cx="648072" cy="57606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5779" y="4651169"/>
            <a:ext cx="16593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Cat</a:t>
            </a:r>
          </a:p>
          <a:p>
            <a:pPr algn="ctr"/>
            <a:r>
              <a:rPr kumimoji="1" lang="en-US" altLang="ko-KR" sz="3200" dirty="0" smtClean="0">
                <a:latin typeface="+mn-ea"/>
              </a:rPr>
              <a:t>[1 0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222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smtClean="0">
                <a:latin typeface="+mn-ea"/>
              </a:rPr>
              <a:t>Dog</a:t>
            </a:r>
            <a:endParaRPr kumimoji="1" lang="en-US" altLang="ko-KR" sz="3200" dirty="0">
              <a:latin typeface="+mn-ea"/>
            </a:endParaRPr>
          </a:p>
          <a:p>
            <a:pPr algn="ctr"/>
            <a:r>
              <a:rPr kumimoji="1" lang="en-US" altLang="ko-KR" sz="3200" dirty="0" smtClean="0">
                <a:latin typeface="+mn-ea"/>
              </a:rPr>
              <a:t>[0 1 0 0]</a:t>
            </a:r>
            <a:endParaRPr kumimoji="1" lang="ko-KR" altLang="en-US" sz="3200" dirty="0" smtClean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1118" y="4656038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Cow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0 1 </a:t>
            </a:r>
            <a:r>
              <a:rPr kumimoji="1" lang="en-US" altLang="ko-KR" sz="3200" dirty="0">
                <a:latin typeface="+mn-ea"/>
              </a:rPr>
              <a:t>0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67491" y="4651169"/>
            <a:ext cx="2192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latin typeface="+mn-ea"/>
              </a:rPr>
              <a:t>Horse</a:t>
            </a:r>
          </a:p>
          <a:p>
            <a:pPr algn="ctr"/>
            <a:r>
              <a:rPr kumimoji="1" lang="en-US" altLang="ko-KR" sz="3200" dirty="0">
                <a:latin typeface="+mn-ea"/>
              </a:rPr>
              <a:t>[0 </a:t>
            </a:r>
            <a:r>
              <a:rPr kumimoji="1" lang="en-US" altLang="ko-KR" sz="3200" dirty="0" smtClean="0">
                <a:latin typeface="+mn-ea"/>
              </a:rPr>
              <a:t>0 </a:t>
            </a:r>
            <a:r>
              <a:rPr kumimoji="1" lang="en-US" altLang="ko-KR" sz="3200" dirty="0">
                <a:latin typeface="+mn-ea"/>
              </a:rPr>
              <a:t>0 1</a:t>
            </a:r>
            <a:r>
              <a:rPr kumimoji="1" lang="en-US" altLang="ko-KR" sz="3200" dirty="0" smtClean="0">
                <a:latin typeface="+mn-ea"/>
              </a:rPr>
              <a:t>]</a:t>
            </a:r>
            <a:endParaRPr kumimoji="1" lang="ko-KR" altLang="en-US" sz="32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5536" y="4581128"/>
            <a:ext cx="8640960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/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69219"/>
            <a:ext cx="6350000" cy="476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350000" cy="49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1434" y="4672584"/>
            <a:ext cx="234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Training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34" y="5858108"/>
            <a:ext cx="1688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Test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6200" y="5265346"/>
            <a:ext cx="2664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Validation Data</a:t>
            </a:r>
            <a:endParaRPr kumimoji="1" lang="ko-KR" altLang="en-US" sz="28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3802" y="5265346"/>
            <a:ext cx="2992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(Cross-validation)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6" y="1196752"/>
            <a:ext cx="4200128" cy="3150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36" y="1196752"/>
            <a:ext cx="4200128" cy="31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8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Neuron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4" y="1196752"/>
            <a:ext cx="5188920" cy="2217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014" y="3548511"/>
            <a:ext cx="4621266" cy="26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single layer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1938" y="1052736"/>
            <a:ext cx="792088" cy="323914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4168" y="122941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1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14168" y="1995875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2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4168" y="2762340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4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99950" y="352880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0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96794" y="2745088"/>
            <a:ext cx="792088" cy="2476068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19024" y="292176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19024" y="3688227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19024" y="4454692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24630" y="1434275"/>
            <a:ext cx="792088" cy="247606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44066" y="1052736"/>
            <a:ext cx="2292532" cy="3239146"/>
            <a:chOff x="1907704" y="1791622"/>
            <a:chExt cx="2292532" cy="3239146"/>
          </a:xfrm>
        </p:grpSpPr>
        <p:sp>
          <p:nvSpPr>
            <p:cNvPr id="16" name="사다리꼴[T] 15"/>
            <p:cNvSpPr/>
            <p:nvPr/>
          </p:nvSpPr>
          <p:spPr>
            <a:xfrm rot="5400000">
              <a:off x="1434397" y="2264929"/>
              <a:ext cx="3239146" cy="2292532"/>
            </a:xfrm>
            <a:prstGeom prst="trapezoid">
              <a:avLst>
                <a:gd name="adj" fmla="val 1645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80497" y="3149585"/>
              <a:ext cx="5469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dirty="0" smtClean="0">
                  <a:latin typeface="+mn-ea"/>
                </a:rPr>
                <a:t>W</a:t>
              </a:r>
              <a:endParaRPr kumimoji="1" lang="ko-KR" altLang="en-US" sz="2800" b="1" dirty="0" smtClean="0">
                <a:latin typeface="+mn-ea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4139316" y="164159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139316" y="2408063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139316" y="3174528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24630" y="4116812"/>
            <a:ext cx="792088" cy="247606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98441" y="5066020"/>
            <a:ext cx="4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+mn-ea"/>
              </a:rPr>
              <a:t>b</a:t>
            </a:r>
            <a:endParaRPr kumimoji="1" lang="ko-KR" altLang="en-US" sz="2800" b="1" dirty="0" smtClean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980570" y="2748660"/>
            <a:ext cx="792088" cy="247606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02800" y="292533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102800" y="3691799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102800" y="4458264"/>
            <a:ext cx="576064" cy="57606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7" name="다이아몬드 26"/>
          <p:cNvSpPr/>
          <p:nvPr/>
        </p:nvSpPr>
        <p:spPr>
          <a:xfrm>
            <a:off x="4929214" y="3528804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 smtClean="0">
                <a:solidFill>
                  <a:schemeClr val="tx1"/>
                </a:solidFill>
              </a:rPr>
              <a:t>+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28" name="다이아몬드 27"/>
          <p:cNvSpPr/>
          <p:nvPr/>
        </p:nvSpPr>
        <p:spPr>
          <a:xfrm>
            <a:off x="6932555" y="3563007"/>
            <a:ext cx="885882" cy="881366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smtClean="0">
                <a:solidFill>
                  <a:schemeClr val="tx1"/>
                </a:solidFill>
              </a:rPr>
              <a:t>ReLu</a:t>
            </a:r>
            <a:endParaRPr kumimoji="1" lang="ko-KR" altLang="en-US" sz="1050" dirty="0" err="1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571" y="4360632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Input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76114" y="2920472"/>
            <a:ext cx="1412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Weight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6034" y="551276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FF0000"/>
                </a:solidFill>
                <a:latin typeface="+mn-ea"/>
              </a:rPr>
              <a:t>Bias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08762" y="5251150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smtClean="0">
                <a:solidFill>
                  <a:srgbClr val="FF0000"/>
                </a:solidFill>
                <a:latin typeface="+mn-ea"/>
              </a:rPr>
              <a:t>Output</a:t>
            </a:r>
            <a:endParaRPr kumimoji="1" lang="ko-KR" altLang="en-US" sz="28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14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32901</TotalTime>
  <Words>246</Words>
  <Application>Microsoft Macintosh PowerPoint</Application>
  <PresentationFormat>화면 슬라이드 쇼(4:3)</PresentationFormat>
  <Paragraphs>77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휴먼둥근헤드라인</vt:lpstr>
      <vt:lpstr>Arial</vt:lpstr>
      <vt:lpstr>Cambria Math</vt:lpstr>
      <vt:lpstr>Garamond</vt:lpstr>
      <vt:lpstr>Meiryo UI</vt:lpstr>
      <vt:lpstr>Office 테마</vt:lpstr>
      <vt:lpstr>PowerPoint 프레젠테이션</vt:lpstr>
      <vt:lpstr>Terminologies are Important</vt:lpstr>
      <vt:lpstr>Input Data</vt:lpstr>
      <vt:lpstr>Output / Class / Label</vt:lpstr>
      <vt:lpstr>One-hot coding</vt:lpstr>
      <vt:lpstr>Training / Learning</vt:lpstr>
      <vt:lpstr>Dataset</vt:lpstr>
      <vt:lpstr>Neuron</vt:lpstr>
      <vt:lpstr>Basic single layer network</vt:lpstr>
      <vt:lpstr>Basic single layer network</vt:lpstr>
      <vt:lpstr>(Neural) Network</vt:lpstr>
      <vt:lpstr>Artificial Neural Network</vt:lpstr>
      <vt:lpstr>Multi-Layer Perceptron</vt:lpstr>
      <vt:lpstr>Activation Function</vt:lpstr>
      <vt:lpstr>Epoch / Batch size / Iteration</vt:lpstr>
      <vt:lpstr>Cost function</vt:lpstr>
      <vt:lpstr>MNIST (Mixed National Institute of Standards and Technology)</vt:lpstr>
    </vt:vector>
  </TitlesOfParts>
  <Company>PIL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2016-10-14T23:33:33Z</dcterms:modified>
</cp:coreProperties>
</file>